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ink/ink3.xml" ContentType="application/inkml+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16" r:id="rId3"/>
    <p:sldMasterId id="2147484028" r:id="rId4"/>
  </p:sldMasterIdLst>
  <p:notesMasterIdLst>
    <p:notesMasterId r:id="rId117"/>
  </p:notesMasterIdLst>
  <p:sldIdLst>
    <p:sldId id="261" r:id="rId5"/>
    <p:sldId id="256" r:id="rId6"/>
    <p:sldId id="257" r:id="rId7"/>
    <p:sldId id="258" r:id="rId8"/>
    <p:sldId id="432" r:id="rId9"/>
    <p:sldId id="572" r:id="rId10"/>
    <p:sldId id="559" r:id="rId11"/>
    <p:sldId id="434" r:id="rId12"/>
    <p:sldId id="523" r:id="rId13"/>
    <p:sldId id="499" r:id="rId14"/>
    <p:sldId id="476" r:id="rId15"/>
    <p:sldId id="477" r:id="rId16"/>
    <p:sldId id="482" r:id="rId17"/>
    <p:sldId id="501" r:id="rId18"/>
    <p:sldId id="437" r:id="rId19"/>
    <p:sldId id="438" r:id="rId20"/>
    <p:sldId id="545" r:id="rId21"/>
    <p:sldId id="546" r:id="rId22"/>
    <p:sldId id="547" r:id="rId23"/>
    <p:sldId id="548" r:id="rId24"/>
    <p:sldId id="549" r:id="rId25"/>
    <p:sldId id="550" r:id="rId26"/>
    <p:sldId id="551" r:id="rId27"/>
    <p:sldId id="552" r:id="rId28"/>
    <p:sldId id="553" r:id="rId29"/>
    <p:sldId id="554" r:id="rId30"/>
    <p:sldId id="544" r:id="rId31"/>
    <p:sldId id="478" r:id="rId32"/>
    <p:sldId id="573" r:id="rId33"/>
    <p:sldId id="473" r:id="rId34"/>
    <p:sldId id="488" r:id="rId35"/>
    <p:sldId id="450" r:id="rId36"/>
    <p:sldId id="489" r:id="rId37"/>
    <p:sldId id="451" r:id="rId38"/>
    <p:sldId id="490" r:id="rId39"/>
    <p:sldId id="556" r:id="rId40"/>
    <p:sldId id="600" r:id="rId41"/>
    <p:sldId id="610" r:id="rId42"/>
    <p:sldId id="585" r:id="rId43"/>
    <p:sldId id="602" r:id="rId44"/>
    <p:sldId id="510" r:id="rId45"/>
    <p:sldId id="494" r:id="rId46"/>
    <p:sldId id="457" r:id="rId47"/>
    <p:sldId id="569" r:id="rId48"/>
    <p:sldId id="459" r:id="rId49"/>
    <p:sldId id="606" r:id="rId50"/>
    <p:sldId id="593" r:id="rId51"/>
    <p:sldId id="467" r:id="rId52"/>
    <p:sldId id="469" r:id="rId53"/>
    <p:sldId id="583" r:id="rId54"/>
    <p:sldId id="466" r:id="rId55"/>
    <p:sldId id="260" r:id="rId56"/>
    <p:sldId id="304" r:id="rId57"/>
    <p:sldId id="611" r:id="rId58"/>
    <p:sldId id="612" r:id="rId59"/>
    <p:sldId id="609" r:id="rId60"/>
    <p:sldId id="608" r:id="rId61"/>
    <p:sldId id="586" r:id="rId62"/>
    <p:sldId id="587" r:id="rId63"/>
    <p:sldId id="588" r:id="rId64"/>
    <p:sldId id="513" r:id="rId65"/>
    <p:sldId id="507" r:id="rId66"/>
    <p:sldId id="509" r:id="rId67"/>
    <p:sldId id="430" r:id="rId68"/>
    <p:sldId id="431" r:id="rId69"/>
    <p:sldId id="521" r:id="rId70"/>
    <p:sldId id="428" r:id="rId71"/>
    <p:sldId id="429" r:id="rId72"/>
    <p:sldId id="475" r:id="rId73"/>
    <p:sldId id="486" r:id="rId74"/>
    <p:sldId id="496" r:id="rId75"/>
    <p:sldId id="497" r:id="rId76"/>
    <p:sldId id="525" r:id="rId77"/>
    <p:sldId id="526" r:id="rId78"/>
    <p:sldId id="514" r:id="rId79"/>
    <p:sldId id="515" r:id="rId80"/>
    <p:sldId id="520" r:id="rId81"/>
    <p:sldId id="522" r:id="rId82"/>
    <p:sldId id="527" r:id="rId83"/>
    <p:sldId id="528" r:id="rId84"/>
    <p:sldId id="529" r:id="rId85"/>
    <p:sldId id="530" r:id="rId86"/>
    <p:sldId id="531" r:id="rId87"/>
    <p:sldId id="532" r:id="rId88"/>
    <p:sldId id="540" r:id="rId89"/>
    <p:sldId id="541" r:id="rId90"/>
    <p:sldId id="561" r:id="rId91"/>
    <p:sldId id="562" r:id="rId92"/>
    <p:sldId id="563" r:id="rId93"/>
    <p:sldId id="564" r:id="rId94"/>
    <p:sldId id="565" r:id="rId95"/>
    <p:sldId id="567" r:id="rId96"/>
    <p:sldId id="568" r:id="rId97"/>
    <p:sldId id="570" r:id="rId98"/>
    <p:sldId id="576" r:id="rId99"/>
    <p:sldId id="577" r:id="rId100"/>
    <p:sldId id="578" r:id="rId101"/>
    <p:sldId id="580" r:id="rId102"/>
    <p:sldId id="581" r:id="rId103"/>
    <p:sldId id="582" r:id="rId104"/>
    <p:sldId id="603" r:id="rId105"/>
    <p:sldId id="604" r:id="rId106"/>
    <p:sldId id="605" r:id="rId107"/>
    <p:sldId id="589" r:id="rId108"/>
    <p:sldId id="590" r:id="rId109"/>
    <p:sldId id="591" r:id="rId110"/>
    <p:sldId id="592" r:id="rId111"/>
    <p:sldId id="596" r:id="rId112"/>
    <p:sldId id="597" r:id="rId113"/>
    <p:sldId id="598" r:id="rId114"/>
    <p:sldId id="599" r:id="rId115"/>
    <p:sldId id="607"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0"/>
            <p14:sldId id="489"/>
            <p14:sldId id="45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 id="583"/>
          </p14:sldIdLst>
        </p14:section>
        <p14:section name="Wrap up" id="{B5F7F849-7781-43E7-9DBD-1B2C88A589BA}">
          <p14:sldIdLst>
            <p14:sldId id="466"/>
            <p14:sldId id="260"/>
            <p14:sldId id="304"/>
          </p14:sldIdLst>
        </p14:section>
        <p14:section name="Archive" id="{981B537B-CE39-4B4B-A0FA-3734FF1201E2}">
          <p14:sldIdLst>
            <p14:sldId id="611"/>
            <p14:sldId id="612"/>
            <p14:sldId id="609"/>
            <p14:sldId id="608"/>
            <p14:sldId id="586"/>
            <p14:sldId id="587"/>
            <p14:sldId id="588"/>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 id="576"/>
            <p14:sldId id="577"/>
            <p14:sldId id="578"/>
            <p14:sldId id="580"/>
            <p14:sldId id="581"/>
            <p14:sldId id="582"/>
            <p14:sldId id="603"/>
            <p14:sldId id="604"/>
            <p14:sldId id="605"/>
            <p14:sldId id="589"/>
            <p14:sldId id="590"/>
            <p14:sldId id="591"/>
            <p14:sldId id="592"/>
            <p14:sldId id="596"/>
            <p14:sldId id="597"/>
            <p14:sldId id="598"/>
            <p14:sldId id="599"/>
            <p14:sldId id="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92638" autoAdjust="0"/>
  </p:normalViewPr>
  <p:slideViewPr>
    <p:cSldViewPr snapToGrid="0">
      <p:cViewPr varScale="1">
        <p:scale>
          <a:sx n="94" d="100"/>
          <a:sy n="94" d="100"/>
        </p:scale>
        <p:origin x="33"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3CA771F8-6879-4B6D-80CA-4DB452CAEF5C}" srcId="{7DF6F53C-AB10-4173-8E20-98425DC61BD9}" destId="{B2557502-6616-46DE-8899-E93FAA508124}" srcOrd="0" destOrd="0" parTransId="{546A80E0-3791-464A-9A42-65E4B3EFBDC6}" sibTransId="{82A28C87-6B65-4393-B1E6-2AC943CA90BE}"/>
    <dgm:cxn modelId="{3F6BC8D2-DAC1-48A9-83C5-51CDBE937B82}" srcId="{7DF6F53C-AB10-4173-8E20-98425DC61BD9}" destId="{FE9EB8A9-493D-4E77-9D94-93CC7D63075D}" srcOrd="1" destOrd="0" parTransId="{7A00C25D-4D82-475D-9D8B-CCEEEDD55A6D}" sibTransId="{8C992251-FEB7-47E1-BD60-C8E128303D48}"/>
    <dgm:cxn modelId="{84EF33A1-676B-4F35-8B75-EA3AC5B6A0A0}" type="presOf" srcId="{7DF6F53C-AB10-4173-8E20-98425DC61BD9}" destId="{93173764-9F7A-4B4E-9732-C7E88EAF78C8}"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2A3C7E47-77A0-485E-B1AA-C0C603E18214}" type="presOf" srcId="{137CFDA6-C037-402A-9E98-FB8BEB882F35}" destId="{A67FA985-5DB4-46E3-8C0D-3880838C6BD7}"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DF3CE69D-B3B0-4355-862E-C5EF8AA37CE0}" srcId="{137CFDA6-C037-402A-9E98-FB8BEB882F35}" destId="{7DF6F53C-AB10-4173-8E20-98425DC61BD9}" srcOrd="3" destOrd="0" parTransId="{FB349507-8381-47C2-8098-C4C84160558B}" sibTransId="{C25773D6-B1EC-406D-8D83-ADCA63B0F038}"/>
    <dgm:cxn modelId="{475A37DC-6130-4631-8E9D-1BB3285F2C4C}" srcId="{1E0D4FA4-A96B-4CDC-9B3A-1AE658DA17E2}" destId="{59AD2529-CBFB-48E5-9FAD-7B70D2E35D52}" srcOrd="0" destOrd="0" parTransId="{D90FE145-5BC0-42F8-86DD-D6429C489AA4}" sibTransId="{F3551240-48FE-4A9E-BCCC-89030863710F}"/>
    <dgm:cxn modelId="{B9A107D9-E7CD-4932-A5FF-D8E94FF6937C}" type="presOf" srcId="{59AD2529-CBFB-48E5-9FAD-7B70D2E35D52}" destId="{4008E42C-2C22-476F-8AFE-9C2A74423F47}"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59716105-D9A9-4051-8CDE-1169A316B641}" type="presOf" srcId="{83AA4D33-D899-42B4-9039-739EE9602252}" destId="{A86E3412-9685-4260-891C-5B92EC607B14}"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B4F0118A-122E-4CF6-9515-C250092E1F55}" srcId="{E1B40E57-B916-4DF1-9E12-3956EF07283A}" destId="{82D3A08B-EFFF-4343-BA10-0BA26585E1DD}" srcOrd="1" destOrd="0" parTransId="{0A07FD19-62A1-4C49-9706-F61DF004B794}" sibTransId="{48DD9BB1-CD1B-415F-9E7C-BFCF1B1896ED}"/>
    <dgm:cxn modelId="{438003B0-A9CB-4978-A3D5-6D62CE4AEDA4}" srcId="{518AFDC0-3060-40C3-A0CA-9BD5387503B5}" destId="{7300D574-7C48-4DFD-B579-5B8C40A8B1F5}" srcOrd="0" destOrd="0" parTransId="{A27DA88E-3852-4926-9ABD-9B82B03E7028}" sibTransId="{C646CC78-E327-41B3-99F1-79066F9A780B}"/>
    <dgm:cxn modelId="{3388CE5D-41B5-4BB7-AFC4-6CF6E99305C5}" type="presOf" srcId="{518AFDC0-3060-40C3-A0CA-9BD5387503B5}" destId="{BAE050EB-EFDC-4F20-B107-4F77132BDA9E}" srcOrd="0" destOrd="0"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C7E77AAD-9128-4418-8DBD-1120EA505131}" srcId="{E1B40E57-B916-4DF1-9E12-3956EF07283A}" destId="{8687702E-396F-4E27-B47E-CC0E3377FD54}" srcOrd="0" destOrd="0" parTransId="{D93AA24E-516A-4FAB-AB62-789CD2AA3A00}" sibTransId="{F549709C-CA92-43E5-9B59-E64779A8A22E}"/>
    <dgm:cxn modelId="{5D40C196-F5F4-4073-9352-D47E84735862}" srcId="{137CFDA6-C037-402A-9E98-FB8BEB882F35}" destId="{1E0D4FA4-A96B-4CDC-9B3A-1AE658DA17E2}" srcOrd="0" destOrd="0" parTransId="{8B3C76DC-86E6-42A4-A026-3FCAF8136DCD}" sibTransId="{0EB6C820-A75D-433C-8E56-FA8B00CF8B96}"/>
    <dgm:cxn modelId="{746A3A17-08B8-4067-9FF8-244BC3F92EDD}" type="presOf" srcId="{FE9EB8A9-493D-4E77-9D94-93CC7D63075D}" destId="{3CC27438-60F6-4334-A9DD-D79C2DA43B96}" srcOrd="0" destOrd="1" presId="urn:microsoft.com/office/officeart/2005/8/layout/hProcess3"/>
    <dgm:cxn modelId="{58BBE48B-09E5-4256-8BEA-B1C207DE4389}" type="presOf" srcId="{E1B40E57-B916-4DF1-9E12-3956EF07283A}" destId="{8A4F87B4-4724-497B-920E-67A542E0EFF2}" srcOrd="0" destOrd="0" presId="urn:microsoft.com/office/officeart/2005/8/layout/hProcess3"/>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0AC626F0-27D6-4848-8D4C-8E09F968AF1C}" type="presOf" srcId="{B2557502-6616-46DE-8899-E93FAA508124}" destId="{3CC27438-60F6-4334-A9DD-D79C2DA43B96}" srcOrd="0" destOrd="0" presId="urn:microsoft.com/office/officeart/2005/8/layout/hProcess3"/>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40</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47</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84559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5167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ASP.NET Framework project with Windows container support.</a:t>
            </a:r>
          </a:p>
          <a:p>
            <a:r>
              <a:rPr lang="en-US" dirty="0"/>
              <a:t>Build dev and latest</a:t>
            </a:r>
          </a:p>
          <a:p>
            <a:r>
              <a:rPr lang="en-US" dirty="0"/>
              <a:t>Debug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78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6669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6445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1026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86</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9:29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575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148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860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11</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926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5976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7443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565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1840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4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1301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72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13</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6637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2789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181073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336953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7667579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0694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5963864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263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36737432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160982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5251372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1774620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8586158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0.jp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theme" Target="../theme/theme4.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964" r:id="rId39"/>
    <p:sldLayoutId id="2147484015"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0954"/>
            <a:ext cx="12229252" cy="687895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0616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761496" y="5887284"/>
            <a:ext cx="1895046" cy="849232"/>
          </a:xfrm>
          <a:prstGeom prst="rect">
            <a:avLst/>
          </a:prstGeom>
        </p:spPr>
      </p:pic>
    </p:spTree>
    <p:extLst>
      <p:ext uri="{BB962C8B-B14F-4D97-AF65-F5344CB8AC3E}">
        <p14:creationId xmlns:p14="http://schemas.microsoft.com/office/powerpoint/2010/main" val="93621185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40.xml"/><Relationship Id="rId5" Type="http://schemas.openxmlformats.org/officeDocument/2006/relationships/image" Target="../media/image90.png"/><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jpe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3.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7.xml"/><Relationship Id="rId1" Type="http://schemas.openxmlformats.org/officeDocument/2006/relationships/slideLayout" Target="../slideLayouts/slideLayout39.xml"/><Relationship Id="rId5" Type="http://schemas.openxmlformats.org/officeDocument/2006/relationships/image" Target="../media/image108.png"/><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1.xml"/><Relationship Id="rId6" Type="http://schemas.openxmlformats.org/officeDocument/2006/relationships/image" Target="../media/image30.png"/><Relationship Id="rId5" Type="http://schemas.openxmlformats.org/officeDocument/2006/relationships/hyperlink" Target="http://aka.ms/DockerToolsForVS" TargetMode="External"/><Relationship Id="rId4" Type="http://schemas.openxmlformats.org/officeDocument/2006/relationships/image" Target="../media/image29.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7.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jpeg"/><Relationship Id="rId7" Type="http://schemas.openxmlformats.org/officeDocument/2006/relationships/image" Target="../media/image69.emf"/><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image" Target="../media/image68.emf"/><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5"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4.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93.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8.emf"/><Relationship Id="rId7" Type="http://schemas.openxmlformats.org/officeDocument/2006/relationships/image" Target="../media/image75.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74.png"/><Relationship Id="rId5" Type="http://schemas.openxmlformats.org/officeDocument/2006/relationships/image" Target="../media/image70.emf"/><Relationship Id="rId4" Type="http://schemas.openxmlformats.org/officeDocument/2006/relationships/image" Target="../media/image69.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Move workloads across public/private clouds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Reduction in MTTR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Increase frequency of software releases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371658224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6966996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42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127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Density</a:t>
            </a:r>
          </a:p>
        </p:txBody>
      </p:sp>
    </p:spTree>
    <p:extLst>
      <p:ext uri="{BB962C8B-B14F-4D97-AF65-F5344CB8AC3E}">
        <p14:creationId xmlns:p14="http://schemas.microsoft.com/office/powerpoint/2010/main" val="1171092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14:m>
                    <m:oMathPara xmlns:m="http://schemas.openxmlformats.org/officeDocument/2006/math">
                      <m:oMathParaPr>
                        <m:jc m:val="centerGroup"/>
                      </m:oMathParaPr>
                      <m:oMath xmlns:m="http://schemas.openxmlformats.org/officeDocument/2006/math">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𝑓</m:t>
                        </m:r>
                        <m:d>
                          <m:dPr>
                            <m:ctrlP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ctrlPr>
                          </m:dPr>
                          <m:e>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𝑥</m:t>
                            </m:r>
                          </m:e>
                        </m:d>
                      </m:oMath>
                    </m:oMathPara>
                  </a14:m>
                  <a:endParaRPr kumimoji="0" lang="en-US" sz="4705" b="0" i="0" u="none" strike="noStrike" kern="1200" cap="none" spc="0" normalizeH="0" baseline="0" noProof="0" dirty="0" err="1">
                    <a:ln w="0"/>
                    <a:solidFill>
                      <a:srgbClr val="FFFFFF"/>
                    </a:solidFill>
                    <a:effectLst>
                      <a:outerShdw blurRad="38100" dist="25400" dir="5400000" algn="ctr" rotWithShape="0">
                        <a:srgbClr val="6E747A">
                          <a:alpha val="43000"/>
                        </a:srgbClr>
                      </a:outerShdw>
                    </a:effectLst>
                    <a:uLnTx/>
                    <a:uFillTx/>
                    <a:latin typeface="Segoe UI"/>
                    <a:ea typeface="+mn-ea"/>
                    <a:cs typeface="+mn-cs"/>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Segoe UI"/>
                <a:ea typeface="+mn-ea"/>
                <a:cs typeface="+mn-cs"/>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316080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latin typeface="Consolas" panose="020B0609020204030204" pitchFamily="49" charset="0"/>
              </a:rPr>
              <a:t>docker</a:t>
            </a:r>
            <a:r>
              <a:rPr lang="en-US" dirty="0">
                <a:latin typeface="Consolas" panose="020B0609020204030204" pitchFamily="49" charset="0"/>
              </a:rPr>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latin typeface="Consolas" panose="020B0609020204030204" pitchFamily="49" charset="0"/>
              </a:rPr>
              <a:t>docker</a:t>
            </a:r>
            <a:r>
              <a:rPr lang="en-US" dirty="0">
                <a:latin typeface="Consolas" panose="020B0609020204030204" pitchFamily="49" charset="0"/>
              </a:rPr>
              <a:t> pull </a:t>
            </a:r>
            <a:r>
              <a:rPr lang="en-US" dirty="0"/>
              <a:t>&lt;image&gt;</a:t>
            </a:r>
          </a:p>
          <a:p>
            <a:pPr lvl="1"/>
            <a:r>
              <a:rPr lang="en-US" dirty="0"/>
              <a:t> </a:t>
            </a:r>
          </a:p>
          <a:p>
            <a:r>
              <a:rPr lang="en-US" dirty="0"/>
              <a:t>Removing images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a:t>
            </a:r>
            <a:r>
              <a:rPr lang="en-US" dirty="0"/>
              <a:t>&lt;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Text Placeholder 2"/>
          <p:cNvSpPr txBox="1">
            <a:spLocks/>
          </p:cNvSpPr>
          <p:nvPr/>
        </p:nvSpPr>
        <p:spPr>
          <a:xfrm>
            <a:off x="5541528" y="3812090"/>
            <a:ext cx="7172388"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Show history</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history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a:t>
            </a: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imageId</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Tag images</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tag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&lt;image&gt; &lt;username&gt;/&lt;image&gt;:&lt;version&gt;</a:t>
            </a:r>
          </a:p>
        </p:txBody>
      </p:sp>
    </p:spTree>
    <p:extLst>
      <p:ext uri="{BB962C8B-B14F-4D97-AF65-F5344CB8AC3E}">
        <p14:creationId xmlns:p14="http://schemas.microsoft.com/office/powerpoint/2010/main" val="4252016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8260326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3022480" y="959867"/>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9875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963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330811914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3534258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28559593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
        <p:nvSpPr>
          <p:cNvPr id="5" name="TextBox 4"/>
          <p:cNvSpPr txBox="1"/>
          <p:nvPr/>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mcollier-on.azurecr.io/samples/sql:v1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Note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a:gradFill>
                  <a:gsLst>
                    <a:gs pos="2917">
                      <a:schemeClr val="tx1"/>
                    </a:gs>
                    <a:gs pos="30000">
                      <a:schemeClr val="tx1"/>
                    </a:gs>
                  </a:gsLst>
                  <a:lin ang="5400000" scaled="0"/>
                </a:gradFill>
              </a:rPr>
              <a:t>-server-windows’</a:t>
            </a:r>
            <a:endParaRPr lang="en-US" sz="105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09" y="410201"/>
            <a:ext cx="10777330" cy="1325563"/>
          </a:xfrm>
        </p:spPr>
        <p:txBody>
          <a:bodyPr>
            <a:normAutofit/>
          </a:bodyPr>
          <a:lstStyle/>
          <a:p>
            <a:pPr algn="ctr"/>
            <a:r>
              <a:rPr lang="en-US" sz="5400" dirty="0">
                <a:solidFill>
                  <a:srgbClr val="00B0F0"/>
                </a:solidFill>
                <a:latin typeface="Segoe UI Light" panose="020B0502040204020203" pitchFamily="34" charset="0"/>
                <a:cs typeface="Segoe UI Light" panose="020B0502040204020203" pitchFamily="34" charset="0"/>
              </a:rPr>
              <a:t>Advance your Azure Skills</a:t>
            </a:r>
          </a:p>
        </p:txBody>
      </p:sp>
      <p:sp>
        <p:nvSpPr>
          <p:cNvPr id="3" name="Content Placeholder 2"/>
          <p:cNvSpPr>
            <a:spLocks noGrp="1"/>
          </p:cNvSpPr>
          <p:nvPr>
            <p:ph idx="1"/>
          </p:nvPr>
        </p:nvSpPr>
        <p:spPr>
          <a:xfrm>
            <a:off x="609598" y="1825625"/>
            <a:ext cx="10863470" cy="4061659"/>
          </a:xfrm>
        </p:spPr>
        <p:txBody>
          <a:bodyPr/>
          <a:lstStyle/>
          <a:p>
            <a:pPr marL="0" indent="0" algn="ctr">
              <a:buNone/>
            </a:pPr>
            <a:r>
              <a:rPr lang="en-US" sz="3000" dirty="0">
                <a:latin typeface="Segoe UI Light" panose="020B0502040204020203" pitchFamily="34" charset="0"/>
                <a:cs typeface="Segoe UI Light" panose="020B0502040204020203" pitchFamily="34" charset="0"/>
              </a:rPr>
              <a:t>Build your expertise and your career with training and certification!</a:t>
            </a:r>
          </a:p>
          <a:p>
            <a:pPr marL="0" indent="0">
              <a:buNone/>
            </a:pPr>
            <a:endParaRPr lang="en-US" sz="3000" dirty="0">
              <a:latin typeface="Segoe UI Light" panose="020B0502040204020203" pitchFamily="34" charset="0"/>
              <a:cs typeface="Segoe UI Light" panose="020B0502040204020203" pitchFamily="34" charset="0"/>
            </a:endParaRPr>
          </a:p>
          <a:p>
            <a:pPr marL="0" indent="0" algn="ctr">
              <a:buNone/>
            </a:pPr>
            <a:r>
              <a:rPr lang="en-US" i="1" dirty="0">
                <a:latin typeface="Segoe UI Light" panose="020B0502040204020203" pitchFamily="34" charset="0"/>
                <a:cs typeface="Segoe UI Light" panose="020B0502040204020203" pitchFamily="34" charset="0"/>
              </a:rPr>
              <a:t>Whether you’re new to Azure or already a cloud professional, training is one of the best investments you can make in your career. We’re offering a free online training option and great deals on certification.</a:t>
            </a:r>
          </a:p>
          <a:p>
            <a:pPr marL="0" indent="0">
              <a:buNone/>
            </a:pPr>
            <a:endParaRPr lang="en-US" sz="2400" i="1" dirty="0">
              <a:latin typeface="Segoe UI Light" panose="020B0502040204020203" pitchFamily="34" charset="0"/>
              <a:cs typeface="Segoe UI Light" panose="020B0502040204020203" pitchFamily="34" charset="0"/>
            </a:endParaRPr>
          </a:p>
          <a:p>
            <a:pPr marL="0" indent="0" algn="ctr">
              <a:buNone/>
            </a:pPr>
            <a:r>
              <a:rPr lang="en-US" sz="3400" i="1" dirty="0">
                <a:latin typeface="Segoe UI Light" panose="020B0502040204020203" pitchFamily="34" charset="0"/>
                <a:cs typeface="Segoe UI Light" panose="020B0502040204020203" pitchFamily="34" charset="0"/>
              </a:rPr>
              <a:t>Go to </a:t>
            </a:r>
            <a:r>
              <a:rPr lang="en-US" sz="3400" i="1" dirty="0">
                <a:solidFill>
                  <a:srgbClr val="00B0F0"/>
                </a:solidFill>
                <a:latin typeface="Segoe UI Light" panose="020B0502040204020203" pitchFamily="34" charset="0"/>
                <a:cs typeface="Segoe UI Light" panose="020B0502040204020203" pitchFamily="34" charset="0"/>
              </a:rPr>
              <a:t>https://aka.ms/cmazure </a:t>
            </a:r>
            <a:r>
              <a:rPr lang="en-US" sz="3400" i="1" dirty="0">
                <a:latin typeface="Segoe UI Light" panose="020B0502040204020203" pitchFamily="34" charset="0"/>
                <a:cs typeface="Segoe UI Light" panose="020B0502040204020203" pitchFamily="34" charset="0"/>
              </a:rPr>
              <a:t>to get started today!</a:t>
            </a:r>
          </a:p>
        </p:txBody>
      </p:sp>
      <p:pic>
        <p:nvPicPr>
          <p:cNvPr id="1026" name="DE0816EB-0799-461B-8CAB-F8639086CFFD" descr="1078F4CF-61B7-46A5-815D-338F62390895@hs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340" y="-247034"/>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C1E29E4C-1F3B-47B1-972B-2B7120147472" descr="FD91B74B-F96D-4EAD-BB2E-6CCF265D6248@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8" y="4904077"/>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55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Light"/>
                <a:ea typeface="+mn-ea"/>
                <a:cs typeface="+mn-cs"/>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961"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Application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961"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309535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nvGrpSpPr>
          <p:cNvPr id="4" name="Group 3"/>
          <p:cNvGrpSpPr/>
          <p:nvPr/>
        </p:nvGrpSpPr>
        <p:grpSpPr>
          <a:xfrm>
            <a:off x="7857514" y="43031"/>
            <a:ext cx="4352796" cy="6713654"/>
            <a:chOff x="7857514" y="43031"/>
            <a:chExt cx="4352796" cy="6713654"/>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Rectangle 9"/>
            <p:cNvSpPr/>
            <p:nvPr/>
          </p:nvSpPr>
          <p:spPr bwMode="auto">
            <a:xfrm>
              <a:off x="8745967" y="43031"/>
              <a:ext cx="3417424" cy="6713654"/>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9000049" y="2817931"/>
              <a:ext cx="3210261" cy="3889991"/>
              <a:chOff x="9637981" y="1567671"/>
              <a:chExt cx="2786449" cy="4149261"/>
            </a:xfrm>
          </p:grpSpPr>
          <p:pic>
            <p:nvPicPr>
              <p:cNvPr id="15" name="Picture 14"/>
              <p:cNvPicPr>
                <a:picLocks noChangeAspect="1"/>
              </p:cNvPicPr>
              <p:nvPr/>
            </p:nvPicPr>
            <p:blipFill>
              <a:blip r:embed="rId3"/>
              <a:stretch>
                <a:fillRect/>
              </a:stretch>
            </p:blipFill>
            <p:spPr>
              <a:xfrm>
                <a:off x="9653481" y="4387590"/>
                <a:ext cx="2600735" cy="132934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18" name="TextBox 17"/>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9" name="Group 18"/>
              <p:cNvGrpSpPr/>
              <p:nvPr/>
            </p:nvGrpSpPr>
            <p:grpSpPr>
              <a:xfrm>
                <a:off x="9637981" y="2994169"/>
                <a:ext cx="2596491" cy="1335430"/>
                <a:chOff x="9448991" y="2935729"/>
                <a:chExt cx="2545810" cy="1309365"/>
              </a:xfrm>
            </p:grpSpPr>
            <p:pic>
              <p:nvPicPr>
                <p:cNvPr id="27" name="Picture 26"/>
                <p:cNvPicPr>
                  <a:picLocks noChangeAspect="1"/>
                </p:cNvPicPr>
                <p:nvPr/>
              </p:nvPicPr>
              <p:blipFill>
                <a:blip r:embed="rId5"/>
                <a:stretch>
                  <a:fillRect/>
                </a:stretch>
              </p:blipFill>
              <p:spPr>
                <a:xfrm>
                  <a:off x="9448993" y="2935729"/>
                  <a:ext cx="2545808" cy="1309365"/>
                </a:xfrm>
                <a:prstGeom prst="rect">
                  <a:avLst/>
                </a:prstGeom>
              </p:spPr>
            </p:pic>
            <p:sp>
              <p:nvSpPr>
                <p:cNvPr id="28" name="TextBox 2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9" name="Picture 28"/>
                <p:cNvPicPr>
                  <a:picLocks noChangeAspect="1"/>
                </p:cNvPicPr>
                <p:nvPr/>
              </p:nvPicPr>
              <p:blipFill>
                <a:blip r:embed="rId3"/>
                <a:stretch>
                  <a:fillRect/>
                </a:stretch>
              </p:blipFill>
              <p:spPr>
                <a:xfrm>
                  <a:off x="9448991" y="2935729"/>
                  <a:ext cx="2545810" cy="1303395"/>
                </a:xfrm>
                <a:prstGeom prst="rect">
                  <a:avLst/>
                </a:prstGeom>
              </p:spPr>
            </p:pic>
            <p:sp>
              <p:nvSpPr>
                <p:cNvPr id="30" name="TextBox 2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a:t>
                  </a: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mkdir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1" name="Rectangle 3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20" name="Group 19"/>
              <p:cNvGrpSpPr/>
              <p:nvPr/>
            </p:nvGrpSpPr>
            <p:grpSpPr>
              <a:xfrm>
                <a:off x="9646754" y="1567671"/>
                <a:ext cx="2607462" cy="1329342"/>
                <a:chOff x="9457596" y="1537072"/>
                <a:chExt cx="2556567" cy="1303395"/>
              </a:xfrm>
            </p:grpSpPr>
            <p:sp>
              <p:nvSpPr>
                <p:cNvPr id="21" name="TextBox 20"/>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3" name="Picture 22"/>
                <p:cNvPicPr>
                  <a:picLocks noChangeAspect="1"/>
                </p:cNvPicPr>
                <p:nvPr/>
              </p:nvPicPr>
              <p:blipFill>
                <a:blip r:embed="rId3"/>
                <a:stretch>
                  <a:fillRect/>
                </a:stretch>
              </p:blipFill>
              <p:spPr>
                <a:xfrm>
                  <a:off x="9457596" y="1537072"/>
                  <a:ext cx="2537206" cy="1303395"/>
                </a:xfrm>
                <a:prstGeom prst="rect">
                  <a:avLst/>
                </a:prstGeom>
              </p:spPr>
            </p:pic>
            <p:sp>
              <p:nvSpPr>
                <p:cNvPr id="25" name="TextBox 24"/>
                <p:cNvSpPr txBox="1"/>
                <p:nvPr/>
              </p:nvSpPr>
              <p:spPr>
                <a:xfrm>
                  <a:off x="9589233" y="1682593"/>
                  <a:ext cx="2424930" cy="983327"/>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a:t>
                  </a: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powershell</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6" name="Rectangle 25"/>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12" name="Picture 11"/>
            <p:cNvPicPr>
              <a:picLocks noChangeAspect="1"/>
            </p:cNvPicPr>
            <p:nvPr/>
          </p:nvPicPr>
          <p:blipFill>
            <a:blip r:embed="rId3"/>
            <a:stretch>
              <a:fillRect/>
            </a:stretch>
          </p:blipFill>
          <p:spPr>
            <a:xfrm>
              <a:off x="8986595" y="1466564"/>
              <a:ext cx="2981301" cy="1246277"/>
            </a:xfrm>
            <a:prstGeom prst="rect">
              <a:avLst/>
            </a:prstGeom>
          </p:spPr>
        </p:pic>
        <p:sp>
          <p:nvSpPr>
            <p:cNvPr id="13" name="TextBox 12"/>
            <p:cNvSpPr txBox="1"/>
            <p:nvPr/>
          </p:nvSpPr>
          <p:spPr>
            <a:xfrm>
              <a:off x="9141273" y="1605708"/>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EXPOSE</a:t>
              </a:r>
            </a:p>
          </p:txBody>
        </p:sp>
        <p:sp>
          <p:nvSpPr>
            <p:cNvPr id="14" name="Rectangle 13"/>
            <p:cNvSpPr/>
            <p:nvPr/>
          </p:nvSpPr>
          <p:spPr bwMode="auto">
            <a:xfrm>
              <a:off x="9606047" y="2095185"/>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sp>
          <p:nvSpPr>
            <p:cNvPr id="32" name="Arrow: Right 31"/>
            <p:cNvSpPr/>
            <p:nvPr/>
          </p:nvSpPr>
          <p:spPr bwMode="auto">
            <a:xfrm rot="16200000">
              <a:off x="7312944" y="5064849"/>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a:stretch>
              <a:fillRect/>
            </a:stretch>
          </p:blipFill>
          <p:spPr>
            <a:xfrm>
              <a:off x="8987759" y="144709"/>
              <a:ext cx="2981301" cy="1246277"/>
            </a:xfrm>
            <a:prstGeom prst="rect">
              <a:avLst/>
            </a:prstGeom>
          </p:spPr>
        </p:pic>
        <p:sp>
          <p:nvSpPr>
            <p:cNvPr id="34" name="TextBox 33"/>
            <p:cNvSpPr txBox="1"/>
            <p:nvPr/>
          </p:nvSpPr>
          <p:spPr>
            <a:xfrm>
              <a:off x="9142437" y="283853"/>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a:t>
              </a:r>
            </a:p>
          </p:txBody>
        </p:sp>
        <p:sp>
          <p:nvSpPr>
            <p:cNvPr id="37" name="Rectangle 36"/>
            <p:cNvSpPr/>
            <p:nvPr/>
          </p:nvSpPr>
          <p:spPr bwMode="auto">
            <a:xfrm>
              <a:off x="9606047" y="806033"/>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4</a:t>
              </a:r>
            </a:p>
          </p:txBody>
        </p:sp>
      </p:grpSp>
    </p:spTree>
    <p:extLst>
      <p:ext uri="{BB962C8B-B14F-4D97-AF65-F5344CB8AC3E}">
        <p14:creationId xmlns:p14="http://schemas.microsoft.com/office/powerpoint/2010/main" val="201029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4"/>
            <a:ext cx="11653523" cy="450175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736008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a:xfrm>
            <a:off x="269240" y="3877277"/>
            <a:ext cx="8964247" cy="1164421"/>
          </a:xfrm>
        </p:spPr>
        <p:txBody>
          <a:bodyPr/>
          <a:lstStyle/>
          <a:p>
            <a:r>
              <a:rPr lang="en-US" dirty="0"/>
              <a:t>ASP.NET Web App in Docker</a:t>
            </a:r>
          </a:p>
          <a:p>
            <a:r>
              <a:rPr lang="en-US" dirty="0"/>
              <a:t>Docker Compose</a:t>
            </a:r>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5408637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latin typeface="Consolas" panose="020B0609020204030204" pitchFamily="49" charset="0"/>
              </a:rPr>
              <a:t>docker</a:t>
            </a:r>
            <a:r>
              <a:rPr lang="en-US" dirty="0">
                <a:latin typeface="Consolas" panose="020B0609020204030204" pitchFamily="49" charset="0"/>
              </a:rPr>
              <a:t> run &lt;image&gt;  </a:t>
            </a:r>
            <a:r>
              <a:rPr lang="en-US" dirty="0"/>
              <a:t>(will pull image if not available locally)</a:t>
            </a:r>
          </a:p>
          <a:p>
            <a:pPr lvl="1"/>
            <a:endParaRPr lang="en-US" dirty="0"/>
          </a:p>
          <a:p>
            <a:r>
              <a:rPr lang="en-US" dirty="0"/>
              <a:t>List containers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a:t>
            </a:r>
            <a:r>
              <a:rPr lang="en-US" dirty="0"/>
              <a:t>(‘-a’ says to include stopped containers)</a:t>
            </a:r>
          </a:p>
          <a:p>
            <a:pPr lvl="1"/>
            <a:endParaRPr lang="en-US" dirty="0"/>
          </a:p>
          <a:p>
            <a:r>
              <a:rPr lang="en-US" dirty="0"/>
              <a:t>Run an existing container</a:t>
            </a:r>
          </a:p>
          <a:p>
            <a:pPr lvl="1"/>
            <a:r>
              <a:rPr lang="en-US" dirty="0" err="1">
                <a:latin typeface="Consolas" panose="020B0609020204030204" pitchFamily="49" charset="0"/>
              </a:rPr>
              <a:t>docker</a:t>
            </a:r>
            <a:r>
              <a:rPr lang="en-US" dirty="0">
                <a:latin typeface="Consolas" panose="020B0609020204030204" pitchFamily="49" charset="0"/>
              </a:rPr>
              <a:t> start </a:t>
            </a:r>
            <a:r>
              <a:rPr lang="en-US" dirty="0"/>
              <a:t>(-</a:t>
            </a:r>
            <a:r>
              <a:rPr lang="en-US" dirty="0" err="1"/>
              <a:t>ia</a:t>
            </a:r>
            <a:r>
              <a:rPr lang="en-US" dirty="0"/>
              <a:t> for interactive sessions, -a just for output)</a:t>
            </a:r>
          </a:p>
          <a:p>
            <a:pPr lvl="1"/>
            <a:endParaRPr lang="en-US" dirty="0"/>
          </a:p>
          <a:p>
            <a:r>
              <a:rPr lang="en-US" dirty="0"/>
              <a:t>Stop a running container</a:t>
            </a:r>
          </a:p>
          <a:p>
            <a:pPr lvl="1"/>
            <a:r>
              <a:rPr lang="en-US" dirty="0" err="1">
                <a:latin typeface="Consolas" panose="020B0609020204030204" pitchFamily="49" charset="0"/>
              </a:rPr>
              <a:t>docker</a:t>
            </a:r>
            <a:r>
              <a:rPr lang="en-US" dirty="0">
                <a:latin typeface="Consolas" panose="020B0609020204030204" pitchFamily="49" charset="0"/>
              </a:rPr>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416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-–format “{{.ID}}” | %{</a:t>
            </a:r>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10368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39756916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 https://www.docker.com/what-docker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109244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Image source: https://docs.microsoft.com/en-us/azure/service-fabric/service-fabric-containers-overview</a:t>
            </a:r>
          </a:p>
        </p:txBody>
      </p:sp>
    </p:spTree>
    <p:extLst>
      <p:ext uri="{BB962C8B-B14F-4D97-AF65-F5344CB8AC3E}">
        <p14:creationId xmlns:p14="http://schemas.microsoft.com/office/powerpoint/2010/main" val="37999707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spTree>
    <p:extLst>
      <p:ext uri="{BB962C8B-B14F-4D97-AF65-F5344CB8AC3E}">
        <p14:creationId xmlns:p14="http://schemas.microsoft.com/office/powerpoint/2010/main" val="14077329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01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103007887"/>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6515</TotalTime>
  <Words>10509</Words>
  <Application>Microsoft Office PowerPoint</Application>
  <PresentationFormat>Widescreen</PresentationFormat>
  <Paragraphs>1565</Paragraphs>
  <Slides>112</Slides>
  <Notes>77</Notes>
  <HiddenSlides>62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112</vt:i4>
      </vt:variant>
    </vt:vector>
  </HeadingPairs>
  <TitlesOfParts>
    <vt:vector size="128" baseType="lpstr">
      <vt:lpstr>MS PGothic</vt:lpstr>
      <vt:lpstr>Arial</vt:lpstr>
      <vt:lpstr>Calibri</vt:lpstr>
      <vt:lpstr>Calibri Light</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Office Theme</vt:lpstr>
      <vt:lpstr>1_5-30721_Build_2016_Template_Light</vt:lpstr>
      <vt:lpstr>Containers for Windows Developers</vt:lpstr>
      <vt:lpstr>Containers for Windows Developers</vt:lpstr>
      <vt:lpstr>Michael S. Collier</vt:lpstr>
      <vt:lpstr>http://aka.ms/FundAzure2e</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Disclaimer: Forget the GUI</vt:lpstr>
      <vt:lpstr>Forget the GUI . . . But . . . . </vt:lpstr>
      <vt:lpstr>Installing Docker on Windows</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Dev/Test in “The Cloud”</vt:lpstr>
      <vt:lpstr>Licensing</vt:lpstr>
      <vt:lpstr>Getting Started</vt:lpstr>
      <vt:lpstr>Resources</vt:lpstr>
      <vt:lpstr>Advance your Azure Skills</vt:lpstr>
      <vt:lpstr>Thank you!</vt:lpstr>
      <vt:lpstr>Questions?</vt:lpstr>
      <vt:lpstr>Thank You!</vt:lpstr>
      <vt:lpstr>Modern App Development, Flexible Isolation</vt:lpstr>
      <vt:lpstr>Building our own Images - Dockerfile</vt:lpstr>
      <vt:lpstr>Active Directory Identity for Containers</vt:lpstr>
      <vt:lpstr>Visual Studio 2017 Docker Tools</vt:lpstr>
      <vt:lpstr>Running our first Container/Image</vt:lpstr>
      <vt:lpstr>Managing Containers</vt:lpstr>
      <vt:lpstr>PowerPoint Presentation</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lpstr>PowerPoint Presentation</vt:lpstr>
      <vt:lpstr>Virtualization &amp; Isolation Levels</vt:lpstr>
      <vt:lpstr>Docker &amp; Windows Containers</vt:lpstr>
      <vt:lpstr>The cloud is changing expectations. </vt:lpstr>
      <vt:lpstr>What are app developers looking for?</vt:lpstr>
      <vt:lpstr>The cloud is changing expectations. </vt:lpstr>
      <vt:lpstr>Why Should You Care?</vt:lpstr>
      <vt:lpstr>Easy experimentation</vt:lpstr>
      <vt:lpstr>Easy &amp; consistent dev environment setup</vt:lpstr>
      <vt:lpstr>Containers Offer</vt:lpstr>
      <vt:lpstr>Making Them Ideal For</vt:lpstr>
      <vt:lpstr>Managing Images</vt:lpstr>
      <vt:lpstr>Docker on Windows</vt:lpstr>
      <vt:lpstr>Building our own Images - Dockerfile</vt:lpstr>
      <vt:lpstr>PowerPoint Presentation</vt:lpstr>
      <vt:lpstr>PowerPoint Presentation</vt:lpstr>
      <vt:lpstr>PowerPoint Presentation</vt:lpstr>
      <vt:lpstr>Development &amp; Test in the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763</cp:revision>
  <dcterms:created xsi:type="dcterms:W3CDTF">2016-04-26T18:26:58Z</dcterms:created>
  <dcterms:modified xsi:type="dcterms:W3CDTF">2017-01-12T15:01:07Z</dcterms:modified>
</cp:coreProperties>
</file>